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rels" ContentType="application/vnd.openxmlformats-package.relationships+xml"/>
  <Default Extension="xlsm" ContentType="application/vnd.ms-excel.sheet.macroEnabled.12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harts/chart1.xml" ContentType="application/vnd.openxmlformats-officedocument.drawingml.chart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53"/>
  </p:notesMasterIdLst>
  <p:handoutMasterIdLst>
    <p:handoutMasterId r:id="rId54"/>
  </p:handoutMasterIdLst>
  <p:sldIdLst>
    <p:sldId id="264" r:id="rId2"/>
    <p:sldId id="265" r:id="rId3"/>
    <p:sldId id="266" r:id="rId4"/>
    <p:sldId id="364" r:id="rId5"/>
    <p:sldId id="267" r:id="rId6"/>
    <p:sldId id="268" r:id="rId7"/>
    <p:sldId id="269" r:id="rId8"/>
    <p:sldId id="270" r:id="rId9"/>
    <p:sldId id="271" r:id="rId10"/>
    <p:sldId id="361" r:id="rId11"/>
    <p:sldId id="272" r:id="rId12"/>
    <p:sldId id="283" r:id="rId13"/>
    <p:sldId id="277" r:id="rId14"/>
    <p:sldId id="273" r:id="rId15"/>
    <p:sldId id="275" r:id="rId16"/>
    <p:sldId id="276" r:id="rId17"/>
    <p:sldId id="278" r:id="rId18"/>
    <p:sldId id="281" r:id="rId19"/>
    <p:sldId id="284" r:id="rId20"/>
    <p:sldId id="298" r:id="rId21"/>
    <p:sldId id="295" r:id="rId22"/>
    <p:sldId id="294" r:id="rId23"/>
    <p:sldId id="297" r:id="rId24"/>
    <p:sldId id="299" r:id="rId25"/>
    <p:sldId id="329" r:id="rId26"/>
    <p:sldId id="328" r:id="rId27"/>
    <p:sldId id="331" r:id="rId28"/>
    <p:sldId id="341" r:id="rId29"/>
    <p:sldId id="336" r:id="rId30"/>
    <p:sldId id="332" r:id="rId31"/>
    <p:sldId id="343" r:id="rId32"/>
    <p:sldId id="359" r:id="rId33"/>
    <p:sldId id="342" r:id="rId34"/>
    <p:sldId id="333" r:id="rId35"/>
    <p:sldId id="352" r:id="rId36"/>
    <p:sldId id="354" r:id="rId37"/>
    <p:sldId id="338" r:id="rId38"/>
    <p:sldId id="353" r:id="rId39"/>
    <p:sldId id="339" r:id="rId40"/>
    <p:sldId id="340" r:id="rId41"/>
    <p:sldId id="334" r:id="rId42"/>
    <p:sldId id="363" r:id="rId43"/>
    <p:sldId id="335" r:id="rId44"/>
    <p:sldId id="344" r:id="rId45"/>
    <p:sldId id="355" r:id="rId46"/>
    <p:sldId id="362" r:id="rId47"/>
    <p:sldId id="360" r:id="rId48"/>
    <p:sldId id="346" r:id="rId49"/>
    <p:sldId id="349" r:id="rId50"/>
    <p:sldId id="350" r:id="rId51"/>
    <p:sldId id="345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than" initials="EMK" lastIdx="7" clrIdx="0"/>
  <p:cmAuthor id="1" name="Owner" initials="O" lastIdx="3" clrIdx="1"/>
  <p:cmAuthor id="2" name="Ethan Kreiswirth" initials="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5C8F"/>
    <a:srgbClr val="7C7DAC"/>
    <a:srgbClr val="3366CC"/>
    <a:srgbClr val="0099FF"/>
    <a:srgbClr val="66CCFF"/>
    <a:srgbClr val="42617B"/>
    <a:srgbClr val="264559"/>
    <a:srgbClr val="CFD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2" autoAdjust="0"/>
    <p:restoredTop sz="90960" autoAdjust="0"/>
  </p:normalViewPr>
  <p:slideViewPr>
    <p:cSldViewPr>
      <p:cViewPr varScale="1">
        <p:scale>
          <a:sx n="92" d="100"/>
          <a:sy n="92" d="100"/>
        </p:scale>
        <p:origin x="-24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68253968253968"/>
          <c:y val="0.0767386091127098"/>
          <c:w val="0.704761904761905"/>
          <c:h val="0.7601918465227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Blue</c:v>
                </c:pt>
              </c:strCache>
            </c:strRef>
          </c:tx>
          <c:spPr>
            <a:solidFill>
              <a:srgbClr val="0000D4"/>
            </a:solidFill>
            <a:ln w="3175">
              <a:solidFill>
                <a:srgbClr val="FFFFFF"/>
              </a:solidFill>
              <a:prstDash val="solid"/>
            </a:ln>
          </c:spPr>
          <c:invertIfNegative val="0"/>
          <c:dLbls>
            <c:spPr>
              <a:noFill/>
              <a:ln w="25397">
                <a:noFill/>
              </a:ln>
            </c:spPr>
            <c:txPr>
              <a:bodyPr/>
              <a:lstStyle/>
              <a:p>
                <a:pPr>
                  <a:defRPr baseline="0">
                    <a:solidFill>
                      <a:schemeClr val="accent4">
                        <a:lumMod val="1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IR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21.5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Purple</c:v>
                </c:pt>
              </c:strCache>
            </c:strRef>
          </c:tx>
          <c:spPr>
            <a:solidFill>
              <a:srgbClr val="4600A5"/>
            </a:solidFill>
            <a:ln w="3175">
              <a:solidFill>
                <a:srgbClr val="FFFFFF"/>
              </a:solidFill>
              <a:prstDash val="solid"/>
            </a:ln>
          </c:spPr>
          <c:invertIfNegative val="0"/>
          <c:dLbls>
            <c:spPr>
              <a:noFill/>
              <a:ln w="25397">
                <a:noFill/>
              </a:ln>
            </c:spPr>
            <c:txPr>
              <a:bodyPr/>
              <a:lstStyle/>
              <a:p>
                <a:pPr>
                  <a:defRPr baseline="0">
                    <a:solidFill>
                      <a:schemeClr val="accent4">
                        <a:lumMod val="1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IR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21.3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Brown</c:v>
                </c:pt>
              </c:strCache>
            </c:strRef>
          </c:tx>
          <c:spPr>
            <a:solidFill>
              <a:srgbClr val="993300"/>
            </a:solidFill>
            <a:ln w="3175">
              <a:solidFill>
                <a:srgbClr val="FFFFFF"/>
              </a:solidFill>
              <a:prstDash val="solid"/>
            </a:ln>
          </c:spPr>
          <c:invertIfNegative val="0"/>
          <c:dLbls>
            <c:spPr>
              <a:noFill/>
              <a:ln w="25397">
                <a:noFill/>
              </a:ln>
            </c:spPr>
            <c:txPr>
              <a:bodyPr/>
              <a:lstStyle/>
              <a:p>
                <a:pPr>
                  <a:defRPr baseline="0">
                    <a:solidFill>
                      <a:schemeClr val="accent4">
                        <a:lumMod val="1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IR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25.2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000000"/>
            </a:solidFill>
            <a:ln w="3175">
              <a:solidFill>
                <a:srgbClr val="FFFFFF"/>
              </a:solidFill>
              <a:prstDash val="solid"/>
            </a:ln>
          </c:spPr>
          <c:invertIfNegative val="0"/>
          <c:dLbls>
            <c:spPr>
              <a:noFill/>
              <a:ln w="25397">
                <a:noFill/>
              </a:ln>
            </c:spPr>
            <c:txPr>
              <a:bodyPr/>
              <a:lstStyle/>
              <a:p>
                <a:pPr>
                  <a:defRPr baseline="0">
                    <a:solidFill>
                      <a:schemeClr val="accent4">
                        <a:lumMod val="1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Sheet1!$B$1:$B$1</c:f>
              <c:strCache>
                <c:ptCount val="1"/>
                <c:pt idx="0">
                  <c:v>IR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35.1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6354760"/>
        <c:axId val="2070983080"/>
      </c:barChart>
      <c:catAx>
        <c:axId val="986354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322" b="1" i="0" u="none" strike="noStrike" baseline="0">
                <a:solidFill>
                  <a:schemeClr val="accent4">
                    <a:lumMod val="10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709830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70983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322" b="1" i="0" u="none" strike="noStrike" baseline="0">
                <a:solidFill>
                  <a:schemeClr val="accent4">
                    <a:lumMod val="10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86354760"/>
        <c:crosses val="autoZero"/>
        <c:crossBetween val="between"/>
      </c:valAx>
      <c:spPr>
        <a:noFill/>
        <a:ln w="3175">
          <a:solidFill>
            <a:srgbClr val="FFFFFF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18407960199005"/>
          <c:y val="0.282776349614396"/>
          <c:w val="0.169154228855721"/>
          <c:h val="0.341902313624679"/>
        </c:manualLayout>
      </c:layout>
      <c:overlay val="0"/>
      <c:spPr>
        <a:noFill/>
        <a:ln w="3175">
          <a:solidFill>
            <a:srgbClr val="FFFFFF"/>
          </a:solidFill>
          <a:prstDash val="solid"/>
        </a:ln>
      </c:spPr>
      <c:txPr>
        <a:bodyPr/>
        <a:lstStyle/>
        <a:p>
          <a:pPr>
            <a:defRPr sz="1216" b="1" i="0" u="none" strike="noStrike" baseline="0">
              <a:solidFill>
                <a:schemeClr val="accent4">
                  <a:lumMod val="10000"/>
                </a:schemeClr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gradFill rotWithShape="0">
      <a:gsLst>
        <a:gs pos="0">
          <a:srgbClr val="FFFF00"/>
        </a:gs>
        <a:gs pos="50000">
          <a:srgbClr val="BEE0E0"/>
        </a:gs>
        <a:gs pos="100000">
          <a:srgbClr val="E0EFEF"/>
        </a:gs>
      </a:gsLst>
      <a:lin ang="5400000"/>
    </a:gradFill>
    <a:ln w="3175">
      <a:solidFill>
        <a:srgbClr val="000000"/>
      </a:solidFill>
      <a:prstDash val="solid"/>
    </a:ln>
  </c:spPr>
  <c:txPr>
    <a:bodyPr/>
    <a:lstStyle/>
    <a:p>
      <a:pPr>
        <a:defRPr sz="1322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4-12T09:24:57.092" idx="2">
    <p:pos x="10" y="10"/>
    <p:text>why we did study.  we hyspothosied injurues as white belts being predominate.  what we found was differnt.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4-12T09:23:56.111" idx="1">
    <p:pos x="609" y="2583"/>
    <p:text>talk about why it took so long to publish.  peer revieres may not know what sport is, why its important.  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8-03T09:00:22.775" idx="2">
    <p:pos x="10" y="10"/>
    <p:text>pre event questionaire was used as a control group to compare to experiemental group.  Also to identify baseline characteristics</p:text>
  </p:cm>
  <p:cm authorId="0" dt="2012-08-03T09:01:20.618" idx="3">
    <p:pos x="1122" y="539"/>
    <p:text>pre event data was avaibale 5 weeks prior to event start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4-12T09:27:21.148" idx="4">
    <p:pos x="10" y="10"/>
    <p:text>hihgliht injuires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8-13T20:15:20.012" idx="5">
    <p:pos x="284" y="1115"/>
    <p:text>chi sq, yes no data 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8-13T20:16:47.765" idx="6">
    <p:pos x="519" y="934"/>
    <p:text>looking at no diff. bwtween gender injury at event , (147 injured)
chi sq. yes no data 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5CD9-29B0-6C49-A69A-0197F9B4CD43}" type="datetime1">
              <a:rPr lang="en-US" smtClean="0"/>
              <a:t>4/14/15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C1F66-EA01-744F-8C24-2EF024DA9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45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5846C-9AA5-C141-8FD2-F889C1478A58}" type="datetime1">
              <a:rPr lang="en-US" smtClean="0"/>
              <a:t>4/14/15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01210-7692-9D43-89CC-0FC0A8BA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652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31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3999" cy="5867400"/>
          </a:xfrm>
          <a:prstGeom prst="rect">
            <a:avLst/>
          </a:prstGeom>
          <a:solidFill>
            <a:schemeClr val="accent4"/>
          </a:solidFill>
          <a:ln w="25400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 bwMode="ltGray">
          <a:xfrm>
            <a:off x="0" y="1828800"/>
            <a:ext cx="9143999" cy="33066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4" name="Picture 2" descr="S:\Public Folder - Images, Forms, Templates, Etc\Images\Logos\RMUoHP Logo (Black)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12173"/>
            <a:ext cx="2895600" cy="70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3810000" y="6366824"/>
            <a:ext cx="4876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122 East 1700 South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•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Provo, Utah 84606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•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www.rmuohp.edu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•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info@rmuohp.edu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477000" y="0"/>
            <a:ext cx="2666999" cy="6858000"/>
          </a:xfrm>
          <a:prstGeom prst="rect">
            <a:avLst/>
          </a:prstGeom>
          <a:solidFill>
            <a:schemeClr val="accent4"/>
          </a:solidFill>
          <a:ln w="25400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 userDrawn="1"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1"/>
            <a:ext cx="1905000" cy="5592759"/>
          </a:xfrm>
        </p:spPr>
        <p:txBody>
          <a:bodyPr vert="eaVert"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1"/>
            <a:ext cx="5867400" cy="556260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pic>
        <p:nvPicPr>
          <p:cNvPr id="12" name="Picture 2" descr="S:\Public Folder - Images, Forms, Templates, Etc\Images\Logos\RMUoHP Logo (Black)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12173"/>
            <a:ext cx="2895600" cy="70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AD422CE-85C8-3E48-AE09-0388B85F29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8801"/>
            <a:ext cx="8229600" cy="41148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3999" cy="2819400"/>
          </a:xfrm>
          <a:prstGeom prst="rect">
            <a:avLst/>
          </a:prstGeom>
          <a:solidFill>
            <a:schemeClr val="accent4"/>
          </a:solidFill>
          <a:ln w="25400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pic>
        <p:nvPicPr>
          <p:cNvPr id="14" name="Picture 2" descr="S:\Public Folder - Images, Forms, Templates, Etc\Images\Logos\RMUoHP Logo (Black)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12173"/>
            <a:ext cx="2895600" cy="70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3810000" y="6366824"/>
            <a:ext cx="4876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561 East 1860 South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•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Provo, Utah 84606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•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www.rmuohp.edu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t>•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info@rmuohp.edu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169664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16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661742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494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52600"/>
            <a:ext cx="4041775" cy="661742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494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Public Folder - Images, Forms, Templates, Etc\Images\Logos\RMUoHP Logo (Black)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12173"/>
            <a:ext cx="2895600" cy="70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828800"/>
            <a:ext cx="5920641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828800"/>
            <a:ext cx="2468880" cy="4114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3999" cy="1676400"/>
          </a:xfrm>
          <a:prstGeom prst="rect">
            <a:avLst/>
          </a:prstGeom>
          <a:solidFill>
            <a:schemeClr val="accent4"/>
          </a:solidFill>
          <a:ln w="12700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chemeClr val="tx1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>
              <a:solidFill>
                <a:srgbClr val="3366CC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828801"/>
            <a:ext cx="8229600" cy="41148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pic>
        <p:nvPicPr>
          <p:cNvPr id="2050" name="Picture 2" descr="S:\Public Folder - Images, Forms, Templates, Etc\Images\Logos\RMUoHP Logo (Black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12173"/>
            <a:ext cx="2895600" cy="70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2" r:id="rId9"/>
    <p:sldLayoutId id="2147483833" r:id="rId10"/>
    <p:sldLayoutId id="2147483834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3">
              <a:lumMod val="20000"/>
              <a:lumOff val="8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ubmed/24377959" TargetMode="External"/><Relationship Id="rId3" Type="http://schemas.openxmlformats.org/officeDocument/2006/relationships/comments" Target="../comments/commen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comments" Target="../comments/commen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omments" Target="../comments/commen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omments" Target="../comments/commen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omments" Target="../comments/commen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382000" cy="6556375"/>
          </a:xfrm>
        </p:spPr>
        <p:txBody>
          <a:bodyPr/>
          <a:lstStyle/>
          <a:p>
            <a:r>
              <a:rPr lang="en-US" sz="2800" b="1" u="sng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2800" b="1" u="sng" dirty="0">
                <a:solidFill>
                  <a:schemeClr val="tx1"/>
                </a:solidFill>
                <a:latin typeface="Arial" charset="0"/>
              </a:rPr>
            </a:br>
            <a:r>
              <a:rPr lang="en-US" sz="2800" dirty="0" smtClean="0"/>
              <a:t>Considerations of the Brazilian </a:t>
            </a:r>
            <a:r>
              <a:rPr lang="en-US" sz="2800" dirty="0" err="1" smtClean="0"/>
              <a:t>Jiu</a:t>
            </a:r>
            <a:r>
              <a:rPr lang="en-US" sz="2800" dirty="0" smtClean="0"/>
              <a:t> </a:t>
            </a:r>
            <a:r>
              <a:rPr lang="en-US" sz="2800" dirty="0" err="1" smtClean="0"/>
              <a:t>Jitsu</a:t>
            </a:r>
            <a:r>
              <a:rPr lang="en-US" sz="2800" dirty="0" smtClean="0"/>
              <a:t> and Mixed</a:t>
            </a:r>
            <a:br>
              <a:rPr lang="en-US" sz="2800" dirty="0" smtClean="0"/>
            </a:br>
            <a:r>
              <a:rPr lang="en-US" sz="2800" dirty="0" smtClean="0"/>
              <a:t>Martial Arts Athlete: What the </a:t>
            </a:r>
            <a:r>
              <a:rPr lang="en-US" sz="2800" dirty="0" err="1" smtClean="0"/>
              <a:t>ATC</a:t>
            </a:r>
            <a:r>
              <a:rPr lang="en-US" sz="2800" dirty="0" smtClean="0"/>
              <a:t> Needs to Know 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Ethan M. Kreiswirth  PhD. </a:t>
            </a:r>
            <a:r>
              <a:rPr lang="en-US" sz="2800" dirty="0" err="1" smtClean="0"/>
              <a:t>ATC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Christopher </a:t>
            </a:r>
            <a:r>
              <a:rPr lang="en-US" sz="2800" dirty="0" err="1" smtClean="0"/>
              <a:t>Ingstad</a:t>
            </a:r>
            <a:r>
              <a:rPr lang="en-US" sz="2800" dirty="0" smtClean="0"/>
              <a:t>  PT. DPT. </a:t>
            </a:r>
            <a:r>
              <a:rPr lang="en-US" sz="2800" dirty="0" err="1" smtClean="0"/>
              <a:t>MTC</a:t>
            </a:r>
            <a:r>
              <a:rPr lang="en-US" sz="2800" dirty="0" smtClean="0"/>
              <a:t>.</a:t>
            </a:r>
            <a:r>
              <a:rPr lang="en-US" sz="2800" dirty="0"/>
              <a:t> </a:t>
            </a:r>
            <a:r>
              <a:rPr lang="en-US" sz="2800" dirty="0" err="1" smtClean="0"/>
              <a:t>ATC</a:t>
            </a:r>
            <a:r>
              <a:rPr lang="en-US" sz="2800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Arial" charset="0"/>
              </a:rPr>
            </a:br>
            <a:r>
              <a:rPr lang="en-US" sz="2000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Arial" charset="0"/>
              </a:rPr>
            </a:b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58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Gi</a:t>
            </a:r>
            <a:r>
              <a:rPr lang="en-US" dirty="0" smtClean="0"/>
              <a:t> and No </a:t>
            </a:r>
            <a:r>
              <a:rPr lang="en-US" dirty="0" err="1" smtClean="0"/>
              <a:t>Gi</a:t>
            </a:r>
            <a:r>
              <a:rPr lang="en-US" dirty="0" smtClean="0"/>
              <a:t> Choke Holds</a:t>
            </a:r>
            <a:endParaRPr lang="en-US" dirty="0"/>
          </a:p>
        </p:txBody>
      </p:sp>
      <p:pic>
        <p:nvPicPr>
          <p:cNvPr id="6" name="Content Placeholder 5" descr="Gi Choke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r="9448"/>
          <a:stretch>
            <a:fillRect/>
          </a:stretch>
        </p:blipFill>
        <p:spPr/>
      </p:pic>
      <p:pic>
        <p:nvPicPr>
          <p:cNvPr id="7" name="Content Placeholder 6" descr="no gi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9" r="177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531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>
                <a:latin typeface="Arial" charset="0"/>
              </a:rPr>
              <a:t>Background and Significance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524000"/>
            <a:ext cx="40386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To date, there is limited published data on injury incidence of </a:t>
            </a:r>
            <a:r>
              <a:rPr lang="en-US" dirty="0" err="1" smtClean="0">
                <a:ea typeface="+mn-ea"/>
              </a:rPr>
              <a:t>BJJ</a:t>
            </a:r>
            <a:r>
              <a:rPr lang="en-US" dirty="0" smtClean="0">
                <a:ea typeface="+mn-ea"/>
              </a:rPr>
              <a:t> </a:t>
            </a:r>
          </a:p>
          <a:p>
            <a:pPr marL="118872" indent="0" eaLnBrk="1" hangingPunct="1">
              <a:lnSpc>
                <a:spcPct val="80000"/>
              </a:lnSpc>
              <a:buNone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dirty="0" err="1" smtClean="0">
                <a:ea typeface="+mn-ea"/>
              </a:rPr>
              <a:t>BJJ</a:t>
            </a:r>
            <a:r>
              <a:rPr lang="en-US" dirty="0" smtClean="0">
                <a:ea typeface="+mn-ea"/>
              </a:rPr>
              <a:t> tournaments are growing rapidly worldwide in which thousands participate each year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34401DA-CB02-E542-A16F-975DD5937E2A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11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46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05000"/>
            <a:ext cx="4038600" cy="4114800"/>
          </a:xfrm>
          <a:noFill/>
          <a:effectLst>
            <a:glow rad="101600">
              <a:schemeClr val="bg2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4095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15BDEB0-F38A-8144-BC3D-0A504A415F63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12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>
                <a:latin typeface="Arial" charset="0"/>
              </a:rPr>
              <a:t>Venue Picture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228600" y="1143000"/>
            <a:ext cx="1371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Medical Area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483"/>
            <a:ext cx="9144000" cy="5712517"/>
          </a:xfrm>
          <a:prstGeom prst="rect">
            <a:avLst/>
          </a:prstGeom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990600" y="762000"/>
            <a:ext cx="4343400" cy="2362200"/>
          </a:xfrm>
          <a:prstGeom prst="line">
            <a:avLst/>
          </a:prstGeom>
          <a:ln>
            <a:solidFill>
              <a:srgbClr val="FFFF00"/>
            </a:solidFill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0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7816DF1-0738-3244-99EC-D714675F2077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13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Background and Significance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Since inauguration in the United States, </a:t>
            </a:r>
            <a:r>
              <a:rPr lang="en-US" sz="2800" dirty="0" err="1">
                <a:latin typeface="Arial" charset="0"/>
              </a:rPr>
              <a:t>BJJ</a:t>
            </a:r>
            <a:r>
              <a:rPr lang="en-US" sz="2800" dirty="0">
                <a:latin typeface="Arial" charset="0"/>
              </a:rPr>
              <a:t> and its relevance to </a:t>
            </a:r>
            <a:r>
              <a:rPr lang="en-US" sz="2800" dirty="0" err="1">
                <a:latin typeface="Arial" charset="0"/>
              </a:rPr>
              <a:t>MMA</a:t>
            </a:r>
            <a:r>
              <a:rPr lang="en-US" sz="2800" dirty="0">
                <a:latin typeface="Arial" charset="0"/>
              </a:rPr>
              <a:t> is one of the fastest growing sports in America, with a consistent 100% annual increase in online interest </a:t>
            </a:r>
            <a:endParaRPr lang="en-US" sz="28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Data collection is needed to ascertain injury rates and potential risk factors at a </a:t>
            </a:r>
            <a:r>
              <a:rPr lang="en-US" sz="2800" dirty="0" err="1">
                <a:latin typeface="Arial" charset="0"/>
              </a:rPr>
              <a:t>BJJ</a:t>
            </a:r>
            <a:r>
              <a:rPr lang="en-US" sz="2800" dirty="0">
                <a:latin typeface="Arial" charset="0"/>
              </a:rPr>
              <a:t> international tournament </a:t>
            </a:r>
            <a:r>
              <a:rPr lang="en-US" sz="2800" dirty="0" smtClean="0">
                <a:latin typeface="Arial" charset="0"/>
              </a:rPr>
              <a:t>competition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dirty="0" err="1" smtClean="0">
                <a:latin typeface="Arial" charset="0"/>
              </a:rPr>
              <a:t>BJJ</a:t>
            </a:r>
            <a:r>
              <a:rPr lang="en-US" sz="2800" dirty="0" smtClean="0">
                <a:latin typeface="Arial" charset="0"/>
              </a:rPr>
              <a:t> is a gateway to </a:t>
            </a:r>
            <a:r>
              <a:rPr lang="en-US" sz="2800" dirty="0" err="1" smtClean="0">
                <a:latin typeface="Arial" charset="0"/>
              </a:rPr>
              <a:t>MMA</a:t>
            </a:r>
            <a:r>
              <a:rPr lang="en-US" sz="2800" dirty="0" smtClean="0">
                <a:latin typeface="Arial" charset="0"/>
              </a:rPr>
              <a:t> </a:t>
            </a:r>
            <a:endParaRPr lang="en-US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04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231B155-B8E5-9A47-AEBF-A963A393342C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14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 smtClean="0">
                <a:latin typeface="Arial" charset="0"/>
              </a:rPr>
              <a:t>Preliminary </a:t>
            </a:r>
            <a:r>
              <a:rPr lang="en-US" sz="4000" dirty="0">
                <a:latin typeface="Arial" charset="0"/>
              </a:rPr>
              <a:t>Research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2296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sz="2400" b="1" u="sng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sz="2800" i="1" dirty="0" smtClean="0">
              <a:ea typeface="+mn-ea"/>
            </a:endParaRPr>
          </a:p>
          <a:p>
            <a:pPr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latin typeface="Arial"/>
                <a:cs typeface="Arial"/>
              </a:rPr>
              <a:t>The Relationship of Belt Rank Level on the Incidence of Injury in Submission Wrestling at the 2009 Worlds No-</a:t>
            </a:r>
            <a:r>
              <a:rPr lang="en-US" sz="2800" dirty="0" err="1" smtClean="0">
                <a:latin typeface="Arial"/>
                <a:cs typeface="Arial"/>
              </a:rPr>
              <a:t>Gi</a:t>
            </a:r>
            <a:r>
              <a:rPr lang="en-US" sz="2800" dirty="0" smtClean="0">
                <a:latin typeface="Arial"/>
                <a:cs typeface="Arial"/>
              </a:rPr>
              <a:t> Brazilian </a:t>
            </a:r>
            <a:r>
              <a:rPr lang="en-US" sz="2800" dirty="0" err="1" smtClean="0">
                <a:latin typeface="Arial"/>
                <a:cs typeface="Arial"/>
              </a:rPr>
              <a:t>Jiu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Jitsu</a:t>
            </a:r>
            <a:r>
              <a:rPr lang="en-US" sz="2800" dirty="0" smtClean="0">
                <a:latin typeface="Arial"/>
                <a:cs typeface="Arial"/>
              </a:rPr>
              <a:t> Championships</a:t>
            </a: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sz="2800" dirty="0" smtClean="0">
              <a:latin typeface="Arial"/>
              <a:cs typeface="Arial"/>
            </a:endParaRPr>
          </a:p>
          <a:p>
            <a:pPr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242852"/>
                </a:solidFill>
                <a:latin typeface="Arial"/>
                <a:cs typeface="Arial"/>
              </a:rPr>
              <a:t>Kreiswirth et al. </a:t>
            </a:r>
            <a:r>
              <a:rPr lang="en-US" sz="2800" dirty="0" smtClean="0">
                <a:solidFill>
                  <a:srgbClr val="242852"/>
                </a:solidFill>
                <a:latin typeface="Arial"/>
                <a:cs typeface="Arial"/>
                <a:hlinkClick r:id="rId2" tooltip="Journal of athletic training."/>
              </a:rPr>
              <a:t>J </a:t>
            </a:r>
            <a:r>
              <a:rPr lang="en-US" sz="2800" dirty="0">
                <a:solidFill>
                  <a:srgbClr val="242852"/>
                </a:solidFill>
                <a:latin typeface="Arial"/>
                <a:cs typeface="Arial"/>
                <a:hlinkClick r:id="rId2" tooltip="Journal of athletic training."/>
              </a:rPr>
              <a:t>Athl Train.</a:t>
            </a:r>
            <a:r>
              <a:rPr lang="en-US" sz="2800" dirty="0">
                <a:solidFill>
                  <a:srgbClr val="242852"/>
                </a:solidFill>
                <a:latin typeface="Arial"/>
                <a:cs typeface="Arial"/>
              </a:rPr>
              <a:t> 2014 Jan-Feb;49(1):89-94</a:t>
            </a:r>
            <a:r>
              <a:rPr lang="en-US" sz="2800" dirty="0" smtClean="0">
                <a:solidFill>
                  <a:srgbClr val="242852"/>
                </a:solidFill>
                <a:latin typeface="Arial"/>
                <a:cs typeface="Arial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sz="2800" dirty="0" smtClean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latin typeface="Arial"/>
                <a:cs typeface="Arial"/>
              </a:rPr>
              <a:t>Cumulative Incidence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sz="2800" dirty="0" smtClean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latin typeface="Arial"/>
                <a:cs typeface="Arial"/>
              </a:rPr>
              <a:t>Incidence rates by Belt Rank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sz="2000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668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ea typeface="+mj-ea"/>
              </a:rPr>
              <a:t>Preliminary Research </a:t>
            </a:r>
            <a:endParaRPr lang="en-US" dirty="0" smtClean="0">
              <a:effectLst/>
              <a:ea typeface="+mj-ea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ea typeface="+mn-ea"/>
              </a:rPr>
              <a:t>Sample Size - 951 </a:t>
            </a:r>
            <a:r>
              <a:rPr lang="en-US" sz="2800" dirty="0" smtClean="0">
                <a:ea typeface="+mn-ea"/>
              </a:rPr>
              <a:t>fighters  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2.5% </a:t>
            </a:r>
            <a:r>
              <a:rPr lang="en-US" sz="2800" dirty="0" smtClean="0"/>
              <a:t>cumulative incidence </a:t>
            </a: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Incidence of joint injury was highest at the knee (7.5/1000 </a:t>
            </a:r>
            <a:r>
              <a:rPr lang="en-US" sz="2800" dirty="0" err="1" smtClean="0">
                <a:ea typeface="+mn-ea"/>
              </a:rPr>
              <a:t>AEs</a:t>
            </a:r>
            <a:r>
              <a:rPr lang="en-US" sz="2800" dirty="0" smtClean="0">
                <a:ea typeface="+mn-ea"/>
              </a:rPr>
              <a:t>) and elbow (7.5/1000 </a:t>
            </a:r>
            <a:r>
              <a:rPr lang="en-US" sz="2800" dirty="0" err="1" smtClean="0">
                <a:ea typeface="+mn-ea"/>
              </a:rPr>
              <a:t>AEs</a:t>
            </a:r>
            <a:r>
              <a:rPr lang="en-US" sz="2800" dirty="0" smtClean="0">
                <a:ea typeface="+mn-ea"/>
              </a:rPr>
              <a:t>).</a:t>
            </a:r>
          </a:p>
          <a:p>
            <a:pPr>
              <a:buFont typeface="Wingdings" pitchFamily="2" charset="2"/>
              <a:buChar char="n"/>
              <a:defRPr/>
            </a:pPr>
            <a:endParaRPr lang="en-US" sz="2800" dirty="0" smtClean="0">
              <a:effectLst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848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1E15201-FC8C-3849-9B0B-C8789659397D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16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pPr algn="ctr" eaLnBrk="1" hangingPunct="1"/>
            <a:r>
              <a:rPr lang="en-US" b="0" dirty="0" smtClean="0">
                <a:latin typeface="Arial" charset="0"/>
              </a:rPr>
              <a:t>Preliminary </a:t>
            </a:r>
            <a:r>
              <a:rPr lang="en-US" b="0" dirty="0" smtClean="0">
                <a:latin typeface="Arial" charset="0"/>
              </a:rPr>
              <a:t>No-</a:t>
            </a:r>
            <a:r>
              <a:rPr lang="en-US" b="0" dirty="0" err="1" smtClean="0">
                <a:latin typeface="Arial" charset="0"/>
              </a:rPr>
              <a:t>Gi</a:t>
            </a:r>
            <a:r>
              <a:rPr lang="en-US" b="0" dirty="0" smtClean="0">
                <a:latin typeface="Arial" charset="0"/>
              </a:rPr>
              <a:t> </a:t>
            </a:r>
            <a:r>
              <a:rPr lang="en-US" b="0" dirty="0">
                <a:latin typeface="Arial" charset="0"/>
              </a:rPr>
              <a:t>Research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4038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   Joint IR for each belt rank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Blue 21.5/1000 AEs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Purple 21.3/1000 AEs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Brown 25.2/1000 AEs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Black 35.1/1000 AEs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 smtClean="0">
              <a:ea typeface="+mn-ea"/>
            </a:endParaRP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4415869"/>
              </p:ext>
            </p:extLst>
          </p:nvPr>
        </p:nvGraphicFramePr>
        <p:xfrm>
          <a:off x="4267200" y="1828800"/>
          <a:ext cx="4546600" cy="4634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05557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CC4765B-AB11-B24A-BFDB-C0A61636C2FE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17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>
                <a:latin typeface="Arial" charset="0"/>
              </a:rPr>
              <a:t>Gaps in the Research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 No data exists for legal submission holds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Data can be used to expose injury type, frequency, and risk factors during competition/training that may guide evolvement of rules and training strategies.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436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F1896D0-AD06-1741-82B3-CF7177F525F8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18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>
                <a:latin typeface="Arial" charset="0"/>
              </a:rPr>
              <a:t>Second Study </a:t>
            </a:r>
            <a:endParaRPr lang="en-US" dirty="0">
              <a:latin typeface="Arial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Prospective observational cohort design </a:t>
            </a:r>
          </a:p>
          <a:p>
            <a:pPr eaLnBrk="1" hangingPunct="1"/>
            <a:endParaRPr lang="en-US" sz="2800" dirty="0">
              <a:latin typeface="Arial" charset="0"/>
            </a:endParaRPr>
          </a:p>
          <a:p>
            <a:pPr eaLnBrk="1" hangingPunct="1"/>
            <a:r>
              <a:rPr lang="en-US" sz="2800" dirty="0">
                <a:latin typeface="Arial" charset="0"/>
              </a:rPr>
              <a:t>Larger Sample:  2165 fighters from the 2011 World Brazilian </a:t>
            </a:r>
            <a:r>
              <a:rPr lang="en-US" sz="2800" dirty="0" err="1">
                <a:latin typeface="Arial" charset="0"/>
              </a:rPr>
              <a:t>Jiu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Jitsu</a:t>
            </a:r>
            <a:r>
              <a:rPr lang="en-US" sz="2800" dirty="0">
                <a:latin typeface="Arial" charset="0"/>
              </a:rPr>
              <a:t> Championship</a:t>
            </a:r>
          </a:p>
          <a:p>
            <a:pPr eaLnBrk="1" hangingPunct="1"/>
            <a:endParaRPr lang="en-US" sz="2800" dirty="0">
              <a:latin typeface="Arial" charset="0"/>
            </a:endParaRPr>
          </a:p>
          <a:p>
            <a:pPr eaLnBrk="1" hangingPunct="1"/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>
                <a:latin typeface="Arial" charset="0"/>
              </a:rPr>
              <a:t>Pre Event Medical Questionnaire</a:t>
            </a:r>
          </a:p>
        </p:txBody>
      </p:sp>
    </p:spTree>
    <p:extLst>
      <p:ext uri="{BB962C8B-B14F-4D97-AF65-F5344CB8AC3E}">
        <p14:creationId xmlns:p14="http://schemas.microsoft.com/office/powerpoint/2010/main" val="113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Data Collection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1050"/>
            <a:ext cx="40386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 smtClean="0">
                <a:ea typeface="+mn-ea"/>
              </a:rPr>
              <a:t>3 </a:t>
            </a:r>
            <a:r>
              <a:rPr lang="en-US" sz="2400" dirty="0" err="1" smtClean="0">
                <a:ea typeface="+mn-ea"/>
              </a:rPr>
              <a:t>ATCs</a:t>
            </a:r>
            <a:r>
              <a:rPr lang="en-US" sz="2400" dirty="0" smtClean="0">
                <a:ea typeface="+mn-ea"/>
              </a:rPr>
              <a:t>, 1 Physical Therapist, 1 Physician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endParaRPr lang="en-US" sz="2400" dirty="0" smtClean="0"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 smtClean="0">
                <a:ea typeface="+mn-ea"/>
              </a:rPr>
              <a:t>Sample of 2165:  Incidence data collection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endParaRPr lang="en-US" sz="2400" dirty="0" smtClean="0"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 smtClean="0">
                <a:ea typeface="+mn-ea"/>
              </a:rPr>
              <a:t> Pre-event medical questionnaire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endParaRPr lang="en-US" sz="2400" dirty="0" smtClean="0"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 smtClean="0">
                <a:ea typeface="+mn-ea"/>
              </a:rPr>
              <a:t>The study approved by </a:t>
            </a:r>
            <a:r>
              <a:rPr lang="en-US" sz="2400" dirty="0" err="1" smtClean="0">
                <a:ea typeface="+mn-ea"/>
              </a:rPr>
              <a:t>RMUoHP</a:t>
            </a:r>
            <a:r>
              <a:rPr lang="en-US" sz="2400" dirty="0" smtClean="0">
                <a:ea typeface="+mn-ea"/>
              </a:rPr>
              <a:t> </a:t>
            </a:r>
            <a:r>
              <a:rPr lang="en-US" sz="2400" dirty="0" err="1" smtClean="0">
                <a:ea typeface="+mn-ea"/>
              </a:rPr>
              <a:t>IRB</a:t>
            </a:r>
            <a:r>
              <a:rPr lang="en-US" sz="2400" dirty="0" smtClean="0">
                <a:effectLst/>
                <a:ea typeface="+mn-ea"/>
              </a:rPr>
              <a:t> </a:t>
            </a:r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90FA758-5555-E44E-8E63-42E687A84BAB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19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Content Placeholder 7" descr="C:\Users\Ethan\Desktop\Desk Top Folders\KSM Systems\_MG_7411-2010NoGiWorlds-©AliciaPhoto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057400"/>
            <a:ext cx="4212016" cy="4003271"/>
          </a:xfrm>
          <a:effectLst>
            <a:glow rad="127000">
              <a:srgbClr val="FF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45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03012C4-D1B6-9841-ABDE-BCB7B945A0BA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2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>
                <a:latin typeface="Arial" charset="0"/>
              </a:rPr>
              <a:t>What is Brazilian </a:t>
            </a:r>
            <a:r>
              <a:rPr lang="en-US" sz="4000" dirty="0" err="1">
                <a:latin typeface="Arial" charset="0"/>
              </a:rPr>
              <a:t>Jiu</a:t>
            </a:r>
            <a:r>
              <a:rPr lang="en-US" sz="4000" dirty="0">
                <a:latin typeface="Arial" charset="0"/>
              </a:rPr>
              <a:t> </a:t>
            </a:r>
            <a:r>
              <a:rPr lang="en-US" sz="4000" dirty="0" err="1" smtClean="0">
                <a:latin typeface="Arial" charset="0"/>
              </a:rPr>
              <a:t>Jitsu</a:t>
            </a:r>
            <a:r>
              <a:rPr lang="en-US" sz="4000" dirty="0" smtClean="0">
                <a:latin typeface="Arial" charset="0"/>
              </a:rPr>
              <a:t>?</a:t>
            </a:r>
            <a:endParaRPr lang="en-US" sz="4000" dirty="0">
              <a:latin typeface="Arial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18872" indent="0" eaLnBrk="1" hangingPunct="1">
              <a:lnSpc>
                <a:spcPct val="90000"/>
              </a:lnSpc>
              <a:buNone/>
              <a:defRPr/>
            </a:pPr>
            <a:r>
              <a:rPr lang="en-US" sz="2800" dirty="0" smtClean="0"/>
              <a:t>A</a:t>
            </a:r>
            <a:r>
              <a:rPr lang="en-US" sz="2800" dirty="0" smtClean="0">
                <a:ea typeface="+mn-ea"/>
              </a:rPr>
              <a:t> </a:t>
            </a:r>
            <a:r>
              <a:rPr lang="en-US" sz="2800" dirty="0" smtClean="0">
                <a:ea typeface="+mn-ea"/>
              </a:rPr>
              <a:t>modern combat martial art that engages in ground fighting techniques which employ joint locks to submit an opponent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                            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</p:txBody>
      </p:sp>
      <p:pic>
        <p:nvPicPr>
          <p:cNvPr id="6" name="Picture 4" descr="Romulo-Barral-knee-inju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29000"/>
            <a:ext cx="3886200" cy="260508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228600">
              <a:schemeClr val="bg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52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6ADE784-FB96-DE4F-88B8-ED3D916402A0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20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" charset="0"/>
              </a:rPr>
              <a:t>Joint </a:t>
            </a:r>
            <a:r>
              <a:rPr lang="en-US" sz="4800" dirty="0" err="1">
                <a:solidFill>
                  <a:schemeClr val="tx2"/>
                </a:solidFill>
                <a:latin typeface="Arial" charset="0"/>
              </a:rPr>
              <a:t>IR</a:t>
            </a:r>
            <a:r>
              <a:rPr lang="en-US" sz="4800" dirty="0">
                <a:solidFill>
                  <a:schemeClr val="tx2"/>
                </a:solidFill>
                <a:latin typeface="Arial" charset="0"/>
              </a:rPr>
              <a:t> for </a:t>
            </a:r>
            <a:r>
              <a:rPr lang="en-US" sz="4800" dirty="0" smtClean="0">
                <a:solidFill>
                  <a:schemeClr val="tx2"/>
                </a:solidFill>
                <a:latin typeface="Arial" charset="0"/>
              </a:rPr>
              <a:t>Each Belt Rank </a:t>
            </a:r>
            <a:r>
              <a:rPr lang="en-US" sz="4800" dirty="0">
                <a:latin typeface="Arial" charset="0"/>
              </a:rPr>
              <a:t/>
            </a:r>
            <a:br>
              <a:rPr lang="en-US" sz="4800" dirty="0">
                <a:latin typeface="Arial" charset="0"/>
              </a:rPr>
            </a:br>
            <a:endParaRPr lang="en-US" dirty="0">
              <a:latin typeface="Arial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752600"/>
            <a:ext cx="4038600" cy="434340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latin typeface="Arial" charset="0"/>
              </a:rPr>
              <a:t>3.9% Cumulative  Incidence 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White 35.1(95% CI  21.3- 41.9)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Blue 39.1 (95% CI 25.4 – 42.8)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Purple 21.8(95% CI 12.8–30.8)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Brown 20.2 (95%CI 18.3–45.7)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Black  19.3 (95%CI 16.4–39.3) 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(P&lt;.05)</a:t>
            </a:r>
          </a:p>
        </p:txBody>
      </p:sp>
      <p:graphicFrame>
        <p:nvGraphicFramePr>
          <p:cNvPr id="3687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318000" y="1562100"/>
          <a:ext cx="4470400" cy="473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0" name="Chart" r:id="rId3" imgW="4474852" imgH="4737003" progId="Excel.Chart.8">
                  <p:embed/>
                </p:oleObj>
              </mc:Choice>
              <mc:Fallback>
                <p:oleObj name="Chart" r:id="rId3" imgW="4474852" imgH="4737003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1562100"/>
                        <a:ext cx="4470400" cy="473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133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Arial" charset="0"/>
              </a:rPr>
              <a:t> </a:t>
            </a:r>
            <a:r>
              <a:rPr lang="en-US" sz="3200" dirty="0" smtClean="0">
                <a:latin typeface="Arial" charset="0"/>
              </a:rPr>
              <a:t> </a:t>
            </a:r>
            <a:r>
              <a:rPr lang="en-US" sz="3200" dirty="0">
                <a:latin typeface="Arial" charset="0"/>
              </a:rPr>
              <a:t>Joint Injury Frequency</a:t>
            </a:r>
            <a:r>
              <a:rPr lang="en-US" dirty="0">
                <a:effectLst/>
                <a:latin typeface="Arial" charset="0"/>
              </a:rPr>
              <a:t/>
            </a:r>
            <a:br>
              <a:rPr lang="en-US" dirty="0">
                <a:effectLst/>
                <a:latin typeface="Arial" charset="0"/>
              </a:rPr>
            </a:br>
            <a:endParaRPr lang="en-US" dirty="0">
              <a:latin typeface="Arial" charset="0"/>
            </a:endParaRP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9F9BC4F-7293-3849-8FA4-3E39FE26EC10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21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5933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578844"/>
              </p:ext>
            </p:extLst>
          </p:nvPr>
        </p:nvGraphicFramePr>
        <p:xfrm>
          <a:off x="228600" y="1905000"/>
          <a:ext cx="8610599" cy="4255803"/>
        </p:xfrm>
        <a:graphic>
          <a:graphicData uri="http://schemas.openxmlformats.org/drawingml/2006/table">
            <a:tbl>
              <a:tblPr/>
              <a:tblGrid>
                <a:gridCol w="2220087"/>
                <a:gridCol w="1276938"/>
                <a:gridCol w="1278879"/>
                <a:gridCol w="1278878"/>
                <a:gridCol w="1276938"/>
                <a:gridCol w="1278879"/>
              </a:tblGrid>
              <a:tr h="575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Injury Site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Freq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AE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IR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95CI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95CI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</a:tr>
              <a:tr h="359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Ankle/Toes/Foot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20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4610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4.3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2.4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6.2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</a:tr>
              <a:tr h="359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Knee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4610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7.2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4.7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9.6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59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Back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4610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0.4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-0.2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1.03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</a:tr>
              <a:tr h="359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Ribs 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4610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1.5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0.4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2.6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</a:tr>
              <a:tr h="359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Neck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4610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0.4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-0.2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1.03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</a:tr>
              <a:tr h="359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Shoulder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20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4610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4.3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2.4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6.2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</a:tr>
              <a:tr h="31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Elbow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4610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10.4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7.5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13.3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59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Wrist/Hand/Finger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4610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2.2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0.8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3.5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</a:tr>
              <a:tr h="359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Hip/Pelvis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4610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0.2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-0.2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0.6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CFCF"/>
                        </a:gs>
                        <a:gs pos="50000">
                          <a:srgbClr val="BEE0E0"/>
                        </a:gs>
                        <a:gs pos="100000">
                          <a:srgbClr val="E0EFEF"/>
                        </a:gs>
                      </a:gsLst>
                      <a:lin ang="54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12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E14E054-7468-054B-86B7-2D7A7C3919B9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22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228600"/>
            <a:ext cx="7315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New 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Injury During 2011 World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BJJ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Championships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157319"/>
              </p:ext>
            </p:extLst>
          </p:nvPr>
        </p:nvGraphicFramePr>
        <p:xfrm>
          <a:off x="228599" y="2438400"/>
          <a:ext cx="8458200" cy="29718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68767"/>
                <a:gridCol w="1489261"/>
                <a:gridCol w="1489261"/>
                <a:gridCol w="1489261"/>
                <a:gridCol w="763682"/>
                <a:gridCol w="1057968"/>
              </a:tblGrid>
              <a:tr h="990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Injury 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AE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Rate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IRR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95CI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90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Yes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111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4610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24.1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3.1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2.8,4.0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No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36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4610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7.8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1.0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0.8,</a:t>
                      </a: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45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>
                <a:latin typeface="Arial" charset="0"/>
              </a:rPr>
              <a:t/>
            </a:r>
            <a:br>
              <a:rPr lang="en-US" sz="2800" dirty="0">
                <a:latin typeface="Arial" charset="0"/>
              </a:rPr>
            </a:br>
            <a:r>
              <a:rPr lang="en-US" sz="2800" dirty="0">
                <a:latin typeface="Arial" charset="0"/>
              </a:rPr>
              <a:t/>
            </a:r>
            <a:br>
              <a:rPr lang="en-US" sz="2800" dirty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Injury </a:t>
            </a:r>
            <a:r>
              <a:rPr lang="en-US" sz="3600" dirty="0">
                <a:latin typeface="Arial" charset="0"/>
              </a:rPr>
              <a:t>Incidence by Gender</a:t>
            </a:r>
            <a:r>
              <a:rPr lang="en-US" dirty="0">
                <a:effectLst/>
                <a:latin typeface="Arial" charset="0"/>
              </a:rPr>
              <a:t/>
            </a:r>
            <a:br>
              <a:rPr lang="en-US" dirty="0">
                <a:effectLst/>
                <a:latin typeface="Arial" charset="0"/>
              </a:rPr>
            </a:b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CEF318E-9423-E446-A3D9-814772CF11F3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23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9979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652820"/>
              </p:ext>
            </p:extLst>
          </p:nvPr>
        </p:nvGraphicFramePr>
        <p:xfrm>
          <a:off x="457199" y="2514600"/>
          <a:ext cx="8305801" cy="2209800"/>
        </p:xfrm>
        <a:graphic>
          <a:graphicData uri="http://schemas.openxmlformats.org/drawingml/2006/table">
            <a:tbl>
              <a:tblPr/>
              <a:tblGrid>
                <a:gridCol w="1407308"/>
                <a:gridCol w="1269261"/>
                <a:gridCol w="1407308"/>
                <a:gridCol w="1407308"/>
                <a:gridCol w="1407308"/>
                <a:gridCol w="1407308"/>
              </a:tblGrid>
              <a:tr h="7600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Gender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AE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IR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95CI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95CI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724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F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26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844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30.8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19.2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42.5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</a:tr>
              <a:tr h="724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CB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121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3766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32.1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26.5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37.8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3227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</a:rPr>
              <a:t>Summary </a:t>
            </a:r>
            <a:r>
              <a:rPr lang="en-US" dirty="0" smtClean="0">
                <a:latin typeface="Arial" charset="0"/>
              </a:rPr>
              <a:t>Findings</a:t>
            </a:r>
            <a:endParaRPr lang="en-US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19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First large scale epidemiological report of a new sport</a:t>
            </a:r>
          </a:p>
          <a:p>
            <a:pPr>
              <a:buFont typeface="Wingdings" pitchFamily="2" charset="2"/>
              <a:buChar char="n"/>
              <a:defRPr/>
            </a:pPr>
            <a:endParaRPr lang="en-US" sz="2800" dirty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Elbow joint highest incidence </a:t>
            </a:r>
          </a:p>
          <a:p>
            <a:pPr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Blue Belt (less experienced) level most injured</a:t>
            </a:r>
          </a:p>
          <a:p>
            <a:pPr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No significant differences among gender</a:t>
            </a:r>
          </a:p>
          <a:p>
            <a:pPr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3 times more likely to incur injury at </a:t>
            </a:r>
            <a:r>
              <a:rPr lang="en-US" sz="2800" dirty="0" err="1" smtClean="0">
                <a:ea typeface="+mn-ea"/>
              </a:rPr>
              <a:t>BJJ</a:t>
            </a:r>
            <a:r>
              <a:rPr lang="en-US" sz="2800" dirty="0" smtClean="0">
                <a:ea typeface="+mn-ea"/>
              </a:rPr>
              <a:t> event </a:t>
            </a:r>
          </a:p>
          <a:p>
            <a:pPr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A62FD6-8428-FA4A-B314-E8C7D5D68AE2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24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653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Ligamentous </a:t>
            </a:r>
            <a:r>
              <a:rPr lang="en-US" dirty="0"/>
              <a:t>c</a:t>
            </a:r>
            <a:r>
              <a:rPr lang="en-US" dirty="0" smtClean="0"/>
              <a:t>oncerns</a:t>
            </a:r>
          </a:p>
          <a:p>
            <a:pPr lvl="1"/>
            <a:r>
              <a:rPr lang="en-US" dirty="0" smtClean="0"/>
              <a:t>ACL / MCL / LCL</a:t>
            </a:r>
          </a:p>
          <a:p>
            <a:r>
              <a:rPr lang="en-US" dirty="0" smtClean="0"/>
              <a:t>Joint </a:t>
            </a:r>
            <a:r>
              <a:rPr lang="en-US" dirty="0"/>
              <a:t>c</a:t>
            </a:r>
            <a:r>
              <a:rPr lang="en-US" dirty="0" smtClean="0"/>
              <a:t>oncerns</a:t>
            </a:r>
          </a:p>
          <a:p>
            <a:pPr lvl="1"/>
            <a:r>
              <a:rPr lang="en-US" dirty="0" smtClean="0"/>
              <a:t>Posterolateral corner</a:t>
            </a:r>
            <a:endParaRPr lang="en-US" dirty="0"/>
          </a:p>
          <a:p>
            <a:r>
              <a:rPr lang="en-US" dirty="0" smtClean="0"/>
              <a:t>Muscle / tendon concerns</a:t>
            </a:r>
          </a:p>
          <a:p>
            <a:pPr lvl="1"/>
            <a:r>
              <a:rPr lang="en-US" dirty="0" smtClean="0"/>
              <a:t>Biceps / Triceps</a:t>
            </a:r>
          </a:p>
          <a:p>
            <a:r>
              <a:rPr lang="en-US" dirty="0" smtClean="0"/>
              <a:t>Malnutrition</a:t>
            </a:r>
            <a:r>
              <a:rPr lang="en-US" dirty="0" smtClean="0"/>
              <a:t>/Dehydration concerns</a:t>
            </a:r>
          </a:p>
          <a:p>
            <a:r>
              <a:rPr lang="en-US" dirty="0" smtClean="0"/>
              <a:t>Psychosomatic </a:t>
            </a:r>
            <a:r>
              <a:rPr lang="en-US" dirty="0" smtClean="0"/>
              <a:t>episodes</a:t>
            </a:r>
          </a:p>
          <a:p>
            <a:r>
              <a:rPr lang="en-US" dirty="0" smtClean="0"/>
              <a:t>Auricular </a:t>
            </a:r>
            <a:r>
              <a:rPr lang="en-US" dirty="0"/>
              <a:t>hematomas and </a:t>
            </a:r>
            <a:r>
              <a:rPr lang="en-US" dirty="0" err="1"/>
              <a:t>Tx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2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Tissue Creep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physical property of materials that results in progressive deformation when a constant load is applied over time; it allows soft tissues to tolerate applied loads by lengthening</a:t>
            </a:r>
            <a:r>
              <a:rPr lang="en-US" dirty="0" smtClean="0"/>
              <a:t>.</a:t>
            </a:r>
          </a:p>
          <a:p>
            <a:pPr marL="118872" indent="0">
              <a:buNone/>
            </a:pPr>
            <a:r>
              <a:rPr lang="en-US" dirty="0" smtClean="0"/>
              <a:t>-Medical dictionary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3688" b="-33688"/>
          <a:stretch>
            <a:fillRect/>
          </a:stretch>
        </p:blipFill>
        <p:spPr>
          <a:xfrm>
            <a:off x="4300179" y="1295400"/>
            <a:ext cx="5682021" cy="5867400"/>
          </a:xfrm>
        </p:spPr>
      </p:pic>
    </p:spTree>
    <p:extLst>
      <p:ext uri="{BB962C8B-B14F-4D97-AF65-F5344CB8AC3E}">
        <p14:creationId xmlns:p14="http://schemas.microsoft.com/office/powerpoint/2010/main" val="253608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Ligamentous Concerns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Lower Extremity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Ankle</a:t>
            </a:r>
          </a:p>
          <a:p>
            <a:pPr lvl="1"/>
            <a:r>
              <a:rPr lang="en-US" dirty="0" smtClean="0"/>
              <a:t>ATFL</a:t>
            </a:r>
          </a:p>
          <a:p>
            <a:pPr lvl="2"/>
            <a:r>
              <a:rPr lang="en-US" dirty="0" smtClean="0"/>
              <a:t>PF/</a:t>
            </a:r>
            <a:r>
              <a:rPr lang="en-US" dirty="0" err="1" smtClean="0"/>
              <a:t>Inv</a:t>
            </a:r>
            <a:r>
              <a:rPr lang="en-US" dirty="0" smtClean="0"/>
              <a:t> or Toe hold</a:t>
            </a:r>
          </a:p>
          <a:p>
            <a:r>
              <a:rPr lang="en-US" dirty="0" smtClean="0"/>
              <a:t>Knee</a:t>
            </a:r>
          </a:p>
          <a:p>
            <a:pPr lvl="1"/>
            <a:r>
              <a:rPr lang="en-US" dirty="0" smtClean="0"/>
              <a:t>ACL</a:t>
            </a:r>
          </a:p>
          <a:p>
            <a:pPr lvl="2"/>
            <a:r>
              <a:rPr lang="en-US" dirty="0" smtClean="0"/>
              <a:t>Standing pivot, defending, knee bar</a:t>
            </a:r>
          </a:p>
          <a:p>
            <a:pPr lvl="1"/>
            <a:r>
              <a:rPr lang="en-US" dirty="0" smtClean="0"/>
              <a:t>MCL</a:t>
            </a:r>
          </a:p>
          <a:p>
            <a:pPr lvl="2"/>
            <a:r>
              <a:rPr lang="en-US" dirty="0" smtClean="0"/>
              <a:t>Valgus</a:t>
            </a:r>
          </a:p>
          <a:p>
            <a:pPr lvl="1"/>
            <a:r>
              <a:rPr lang="en-US" dirty="0" smtClean="0"/>
              <a:t>LCL</a:t>
            </a:r>
          </a:p>
          <a:p>
            <a:pPr lvl="2"/>
            <a:r>
              <a:rPr lang="en-US" dirty="0" err="1" smtClean="0"/>
              <a:t>Varus</a:t>
            </a:r>
            <a:endParaRPr lang="en-US" dirty="0" smtClean="0"/>
          </a:p>
          <a:p>
            <a:pPr lvl="1"/>
            <a:r>
              <a:rPr lang="en-US" dirty="0" smtClean="0"/>
              <a:t>PCL</a:t>
            </a:r>
          </a:p>
          <a:p>
            <a:pPr lvl="2"/>
            <a:r>
              <a:rPr lang="en-US" dirty="0" smtClean="0"/>
              <a:t>Hyperextension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Upper extremity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Shoulder</a:t>
            </a:r>
          </a:p>
          <a:p>
            <a:pPr lvl="1"/>
            <a:r>
              <a:rPr lang="en-US" dirty="0" smtClean="0"/>
              <a:t>GH Capsule / Labrum</a:t>
            </a:r>
          </a:p>
          <a:p>
            <a:pPr lvl="2"/>
            <a:r>
              <a:rPr lang="en-US" dirty="0" smtClean="0"/>
              <a:t>Kimura or Americana</a:t>
            </a:r>
          </a:p>
          <a:p>
            <a:r>
              <a:rPr lang="en-US" dirty="0" smtClean="0"/>
              <a:t>Elbow</a:t>
            </a:r>
          </a:p>
          <a:p>
            <a:pPr lvl="1"/>
            <a:r>
              <a:rPr lang="en-US" dirty="0" smtClean="0"/>
              <a:t>UCL</a:t>
            </a:r>
          </a:p>
          <a:p>
            <a:pPr lvl="2"/>
            <a:r>
              <a:rPr lang="en-US" dirty="0" smtClean="0"/>
              <a:t>Hyperextension lock / Arm bar</a:t>
            </a:r>
          </a:p>
          <a:p>
            <a:r>
              <a:rPr lang="en-US" dirty="0" smtClean="0"/>
              <a:t>Wrist</a:t>
            </a:r>
          </a:p>
          <a:p>
            <a:pPr lvl="1"/>
            <a:r>
              <a:rPr lang="en-US" dirty="0" smtClean="0"/>
              <a:t>TFCC</a:t>
            </a:r>
          </a:p>
          <a:p>
            <a:pPr lvl="2"/>
            <a:r>
              <a:rPr lang="en-US" dirty="0" smtClean="0"/>
              <a:t>FOOSH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9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20477" t="32196" r="9607" b="17568"/>
          <a:stretch/>
        </p:blipFill>
        <p:spPr>
          <a:xfrm>
            <a:off x="2362200" y="1752600"/>
            <a:ext cx="4800600" cy="4598988"/>
          </a:xfrm>
          <a:effectLst>
            <a:glow rad="558800">
              <a:schemeClr val="bg2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868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0613.MO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-685800"/>
            <a:ext cx="6781800" cy="12039600"/>
          </a:xfrm>
        </p:spPr>
      </p:pic>
    </p:spTree>
    <p:extLst>
      <p:ext uri="{BB962C8B-B14F-4D97-AF65-F5344CB8AC3E}">
        <p14:creationId xmlns:p14="http://schemas.microsoft.com/office/powerpoint/2010/main" val="26300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5830236-EEB3-8040-9E38-A631FABB12E9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3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What is a Submission Joint Lock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A joint lock is defined as a joint being taken to its terminal end range where the athlete will tap with his </a:t>
            </a:r>
            <a:r>
              <a:rPr lang="en-US" sz="2800" dirty="0" smtClean="0">
                <a:ea typeface="+mn-ea"/>
              </a:rPr>
              <a:t>hand </a:t>
            </a:r>
            <a:r>
              <a:rPr lang="en-US" sz="2800" dirty="0" smtClean="0">
                <a:ea typeface="+mn-ea"/>
              </a:rPr>
              <a:t>on the mat or opponent to end a match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Terminal </a:t>
            </a:r>
            <a:r>
              <a:rPr lang="en-US" sz="2800" dirty="0">
                <a:ea typeface="+mn-ea"/>
              </a:rPr>
              <a:t>end range </a:t>
            </a:r>
            <a:r>
              <a:rPr lang="en-US" sz="2800" dirty="0" smtClean="0">
                <a:ea typeface="+mn-ea"/>
              </a:rPr>
              <a:t>= mechanism of Injury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Sports similar to </a:t>
            </a:r>
            <a:r>
              <a:rPr lang="en-US" sz="2800" dirty="0" err="1" smtClean="0">
                <a:ea typeface="+mn-ea"/>
              </a:rPr>
              <a:t>BJJ</a:t>
            </a:r>
            <a:r>
              <a:rPr lang="en-US" sz="2800" dirty="0" smtClean="0">
                <a:ea typeface="+mn-ea"/>
              </a:rPr>
              <a:t> include Japanese </a:t>
            </a:r>
            <a:r>
              <a:rPr lang="en-US" sz="2800" dirty="0" err="1" smtClean="0">
                <a:ea typeface="+mn-ea"/>
              </a:rPr>
              <a:t>jiu</a:t>
            </a:r>
            <a:r>
              <a:rPr lang="en-US" sz="2800" dirty="0" smtClean="0">
                <a:ea typeface="+mn-ea"/>
              </a:rPr>
              <a:t> </a:t>
            </a:r>
            <a:r>
              <a:rPr lang="en-US" sz="2800" dirty="0" err="1" smtClean="0">
                <a:ea typeface="+mn-ea"/>
              </a:rPr>
              <a:t>jitsu</a:t>
            </a:r>
            <a:r>
              <a:rPr lang="en-US" sz="2800" dirty="0" smtClean="0">
                <a:ea typeface="+mn-ea"/>
              </a:rPr>
              <a:t>, collegiate wrestling, judo, and mixed martial arts (</a:t>
            </a:r>
            <a:r>
              <a:rPr lang="en-US" sz="2800" dirty="0" err="1" smtClean="0">
                <a:ea typeface="+mn-ea"/>
              </a:rPr>
              <a:t>MMA</a:t>
            </a:r>
            <a:r>
              <a:rPr lang="en-US" sz="2800" dirty="0" smtClean="0">
                <a:ea typeface="+mn-ea"/>
              </a:rPr>
              <a:t>).</a:t>
            </a:r>
            <a:r>
              <a:rPr lang="en-US" sz="2400" dirty="0" smtClean="0">
                <a:ea typeface="+mn-ea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947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Joint Concerns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Posterolateral corner</a:t>
            </a:r>
          </a:p>
          <a:p>
            <a:pPr lvl="1"/>
            <a:r>
              <a:rPr lang="en-US" dirty="0" smtClean="0"/>
              <a:t>Posterior </a:t>
            </a:r>
            <a:r>
              <a:rPr lang="en-US" dirty="0" err="1" smtClean="0"/>
              <a:t>arcuate</a:t>
            </a:r>
            <a:r>
              <a:rPr lang="en-US" dirty="0" smtClean="0"/>
              <a:t> ligament</a:t>
            </a:r>
          </a:p>
          <a:p>
            <a:pPr lvl="1"/>
            <a:r>
              <a:rPr lang="en-US" dirty="0" smtClean="0"/>
              <a:t>LCL</a:t>
            </a:r>
          </a:p>
          <a:p>
            <a:pPr lvl="1"/>
            <a:r>
              <a:rPr lang="en-US" dirty="0" smtClean="0"/>
              <a:t>MOI – Hyperextension with</a:t>
            </a:r>
            <a:r>
              <a:rPr lang="en-US" dirty="0"/>
              <a:t> </a:t>
            </a:r>
            <a:r>
              <a:rPr lang="en-US" dirty="0" smtClean="0"/>
              <a:t>or without IR of tibia</a:t>
            </a:r>
          </a:p>
        </p:txBody>
      </p:sp>
    </p:spTree>
    <p:extLst>
      <p:ext uri="{BB962C8B-B14F-4D97-AF65-F5344CB8AC3E}">
        <p14:creationId xmlns:p14="http://schemas.microsoft.com/office/powerpoint/2010/main" val="260403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ldemar-alcantara-kneebar-wagner-prado-ufc-on-fx-7_crop_north.jp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2" b="30682"/>
          <a:stretch>
            <a:fillRect/>
          </a:stretch>
        </p:blipFill>
        <p:spPr>
          <a:xfrm>
            <a:off x="-1295400" y="152400"/>
            <a:ext cx="11734800" cy="5867400"/>
          </a:xfrm>
        </p:spPr>
      </p:pic>
      <p:sp>
        <p:nvSpPr>
          <p:cNvPr id="5" name="TextBox 4"/>
          <p:cNvSpPr txBox="1"/>
          <p:nvPr/>
        </p:nvSpPr>
        <p:spPr>
          <a:xfrm>
            <a:off x="3429000" y="632013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bleacherreport.com</a:t>
            </a:r>
            <a:r>
              <a:rPr lang="en-US" sz="1200" dirty="0"/>
              <a:t>/articles/1795019-ufc-fight-night-29-preview-and-predictions-for-every-single-fight</a:t>
            </a:r>
          </a:p>
        </p:txBody>
      </p:sp>
    </p:spTree>
    <p:extLst>
      <p:ext uri="{BB962C8B-B14F-4D97-AF65-F5344CB8AC3E}">
        <p14:creationId xmlns:p14="http://schemas.microsoft.com/office/powerpoint/2010/main" val="411834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33400"/>
            <a:ext cx="5181600" cy="5181600"/>
          </a:xfrm>
          <a:prstGeom prst="rect">
            <a:avLst/>
          </a:prstGeom>
          <a:effectLst>
            <a:glow rad="609600">
              <a:schemeClr val="bg2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1462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25536" r="-125536"/>
          <a:stretch>
            <a:fillRect/>
          </a:stretch>
        </p:blipFill>
        <p:spPr>
          <a:xfrm>
            <a:off x="-1600200" y="306027"/>
            <a:ext cx="13106400" cy="6553200"/>
          </a:xfrm>
        </p:spPr>
      </p:pic>
    </p:spTree>
    <p:extLst>
      <p:ext uri="{BB962C8B-B14F-4D97-AF65-F5344CB8AC3E}">
        <p14:creationId xmlns:p14="http://schemas.microsoft.com/office/powerpoint/2010/main" val="220264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Muscle / Tendon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Ruptures and Tears</a:t>
            </a:r>
          </a:p>
          <a:p>
            <a:pPr lvl="1"/>
            <a:r>
              <a:rPr lang="en-US" dirty="0" smtClean="0"/>
              <a:t>Biceps:  Proximal and Distal tendons </a:t>
            </a:r>
          </a:p>
          <a:p>
            <a:pPr lvl="1"/>
            <a:r>
              <a:rPr lang="en-US" dirty="0" smtClean="0"/>
              <a:t>Triceps:  Distal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3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Proximal Biceps Tendon Rupture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133600"/>
            <a:ext cx="5283200" cy="3962400"/>
          </a:xfrm>
          <a:prstGeom prst="rect">
            <a:avLst/>
          </a:prstGeom>
          <a:effectLst>
            <a:glow rad="317500">
              <a:schemeClr val="accent1">
                <a:alpha val="6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573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Biceps Tendon Rupture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752600"/>
            <a:ext cx="3048000" cy="40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52600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8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6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57400"/>
            <a:ext cx="40640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981200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4359" t="16529" b="16529"/>
          <a:stretch/>
        </p:blipFill>
        <p:spPr>
          <a:xfrm>
            <a:off x="0" y="26154"/>
            <a:ext cx="9144000" cy="5943600"/>
          </a:xfrm>
        </p:spPr>
      </p:pic>
    </p:spTree>
    <p:extLst>
      <p:ext uri="{BB962C8B-B14F-4D97-AF65-F5344CB8AC3E}">
        <p14:creationId xmlns:p14="http://schemas.microsoft.com/office/powerpoint/2010/main" val="113338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ea typeface="+mj-ea"/>
              </a:rPr>
              <a:t>Two Types of </a:t>
            </a:r>
            <a:r>
              <a:rPr lang="en-US" dirty="0" err="1" smtClean="0">
                <a:ea typeface="+mj-ea"/>
              </a:rPr>
              <a:t>BJJ</a:t>
            </a: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dirty="0" err="1" smtClean="0">
                <a:ea typeface="+mj-ea"/>
              </a:rPr>
              <a:t>Gi</a:t>
            </a:r>
            <a:r>
              <a:rPr lang="en-US" dirty="0" smtClean="0">
                <a:ea typeface="+mj-ea"/>
              </a:rPr>
              <a:t> and No-</a:t>
            </a:r>
            <a:r>
              <a:rPr lang="en-US" dirty="0" err="1" smtClean="0">
                <a:ea typeface="+mj-ea"/>
              </a:rPr>
              <a:t>Gi</a:t>
            </a:r>
            <a:r>
              <a:rPr lang="en-US" dirty="0" smtClean="0">
                <a:effectLst/>
                <a:ea typeface="+mj-ea"/>
              </a:rPr>
              <a:t> </a:t>
            </a:r>
          </a:p>
        </p:txBody>
      </p:sp>
      <p:pic>
        <p:nvPicPr>
          <p:cNvPr id="82953" name="Picture 9" descr="bad-breed-immortal-bjj-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209800"/>
            <a:ext cx="3525579" cy="3525579"/>
          </a:xfrm>
          <a:prstGeom prst="rect">
            <a:avLst/>
          </a:prstGeom>
          <a:noFill/>
          <a:effectLst>
            <a:glow rad="177800">
              <a:schemeClr val="bg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11" descr="160-432-thickbox_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78" y="2268278"/>
            <a:ext cx="3446721" cy="3446721"/>
          </a:xfrm>
          <a:prstGeom prst="rect">
            <a:avLst/>
          </a:prstGeom>
          <a:noFill/>
          <a:effectLst>
            <a:glow rad="165100">
              <a:schemeClr val="bg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05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Triceps Tendon Rupture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42" r="31236"/>
          <a:stretch/>
        </p:blipFill>
        <p:spPr>
          <a:xfrm>
            <a:off x="4648200" y="1828799"/>
            <a:ext cx="4191000" cy="477297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28800"/>
            <a:ext cx="40386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7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Malnutrition  / Dehydration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Weigh in occurs 5 – 15mins before competition starts</a:t>
            </a:r>
          </a:p>
          <a:p>
            <a:r>
              <a:rPr lang="en-US" dirty="0" err="1" smtClean="0"/>
              <a:t>Gi</a:t>
            </a:r>
            <a:r>
              <a:rPr lang="en-US" dirty="0" smtClean="0"/>
              <a:t> weighs about 3 pounds</a:t>
            </a:r>
          </a:p>
          <a:p>
            <a:r>
              <a:rPr lang="en-US" dirty="0" smtClean="0"/>
              <a:t>Weight usually cut within 1 – 2 weeks of tournament</a:t>
            </a:r>
          </a:p>
          <a:p>
            <a:r>
              <a:rPr lang="en-US" dirty="0" smtClean="0"/>
              <a:t>No time to replenish what has been lost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8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 Loss / Dehydration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Performance effected with 1-3% BW loss</a:t>
            </a:r>
          </a:p>
          <a:p>
            <a:r>
              <a:rPr lang="en-US" dirty="0" smtClean="0"/>
              <a:t>3-5 beats/min increase with every 1 % H20 loss</a:t>
            </a:r>
          </a:p>
          <a:p>
            <a:r>
              <a:rPr lang="en-US" dirty="0" smtClean="0"/>
              <a:t>Na and </a:t>
            </a:r>
            <a:r>
              <a:rPr lang="en-US" dirty="0" err="1" smtClean="0"/>
              <a:t>Cl</a:t>
            </a:r>
            <a:r>
              <a:rPr lang="en-US" dirty="0" smtClean="0"/>
              <a:t> lost in sweat</a:t>
            </a:r>
          </a:p>
          <a:p>
            <a:r>
              <a:rPr lang="en-US" dirty="0" err="1" smtClean="0"/>
              <a:t>NATA</a:t>
            </a:r>
            <a:r>
              <a:rPr lang="en-US" dirty="0" smtClean="0"/>
              <a:t> position statements includes frequent breaks and exposure to fluids to prevent loss.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0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Psychosomatic Episodes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Anxiety of large competition</a:t>
            </a:r>
          </a:p>
          <a:p>
            <a:r>
              <a:rPr lang="en-US" dirty="0" smtClean="0"/>
              <a:t>In children, heavily influenced by their parents</a:t>
            </a:r>
          </a:p>
          <a:p>
            <a:pPr lvl="1"/>
            <a:r>
              <a:rPr lang="en-US" dirty="0" smtClean="0"/>
              <a:t>May not be ready for high level competition</a:t>
            </a:r>
          </a:p>
          <a:p>
            <a:r>
              <a:rPr lang="en-US" dirty="0" smtClean="0"/>
              <a:t>Self-esteem concerns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9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7692" r="-17692"/>
          <a:stretch>
            <a:fillRect/>
          </a:stretch>
        </p:blipFill>
        <p:spPr>
          <a:xfrm>
            <a:off x="-1600200" y="16298"/>
            <a:ext cx="12420600" cy="5851102"/>
          </a:xfrm>
        </p:spPr>
      </p:pic>
    </p:spTree>
    <p:extLst>
      <p:ext uri="{BB962C8B-B14F-4D97-AF65-F5344CB8AC3E}">
        <p14:creationId xmlns:p14="http://schemas.microsoft.com/office/powerpoint/2010/main" val="279082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Auricular Hematoma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3048000" cy="40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828800"/>
            <a:ext cx="3048000" cy="406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828800"/>
            <a:ext cx="28194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Age Considerations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Youth development</a:t>
            </a:r>
          </a:p>
          <a:p>
            <a:endParaRPr lang="en-US" dirty="0"/>
          </a:p>
          <a:p>
            <a:r>
              <a:rPr lang="en-US" dirty="0" smtClean="0"/>
              <a:t>Intensity</a:t>
            </a:r>
          </a:p>
          <a:p>
            <a:endParaRPr lang="en-US" dirty="0"/>
          </a:p>
          <a:p>
            <a:r>
              <a:rPr lang="en-US" dirty="0" smtClean="0"/>
              <a:t>Low injury rates</a:t>
            </a:r>
          </a:p>
          <a:p>
            <a:endParaRPr lang="en-US" dirty="0"/>
          </a:p>
          <a:p>
            <a:r>
              <a:rPr lang="en-US" dirty="0" smtClean="0"/>
              <a:t>Increased emotional distress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kids-jiu-jitsu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4" r="120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397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Muscle </a:t>
            </a:r>
            <a:r>
              <a:rPr lang="en-US" dirty="0" smtClean="0"/>
              <a:t>tendon issues increase risk of injury with age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Early recognition </a:t>
            </a:r>
          </a:p>
          <a:p>
            <a:endParaRPr lang="en-US" dirty="0"/>
          </a:p>
          <a:p>
            <a:r>
              <a:rPr lang="en-US" dirty="0" smtClean="0"/>
              <a:t>Impact of a good </a:t>
            </a:r>
            <a:r>
              <a:rPr lang="en-US" dirty="0" err="1" smtClean="0"/>
              <a:t>Hx</a:t>
            </a:r>
            <a:r>
              <a:rPr lang="en-US" dirty="0" smtClean="0"/>
              <a:t>, </a:t>
            </a:r>
            <a:r>
              <a:rPr lang="en-US" dirty="0" err="1" smtClean="0"/>
              <a:t>MOI</a:t>
            </a:r>
            <a:r>
              <a:rPr lang="en-US" dirty="0" smtClean="0"/>
              <a:t>, </a:t>
            </a:r>
            <a:r>
              <a:rPr lang="en-US" dirty="0" smtClean="0"/>
              <a:t>supplementation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We've had excellent follow </a:t>
            </a:r>
            <a:r>
              <a:rPr lang="en-US" dirty="0" smtClean="0"/>
              <a:t>up – triage and provide management </a:t>
            </a:r>
          </a:p>
          <a:p>
            <a:endParaRPr lang="en-US" dirty="0" smtClean="0"/>
          </a:p>
          <a:p>
            <a:r>
              <a:rPr lang="en-US" dirty="0" smtClean="0"/>
              <a:t>Educate </a:t>
            </a:r>
            <a:r>
              <a:rPr lang="en-US" dirty="0" smtClean="0"/>
              <a:t>and refer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1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</a:rPr>
              <a:t>Conclusions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n"/>
              <a:defRPr/>
            </a:pPr>
            <a:r>
              <a:rPr lang="en-US" dirty="0" err="1">
                <a:ea typeface="+mn-ea"/>
              </a:rPr>
              <a:t>BJJ</a:t>
            </a:r>
            <a:r>
              <a:rPr lang="en-US" dirty="0">
                <a:ea typeface="+mn-ea"/>
              </a:rPr>
              <a:t> </a:t>
            </a:r>
            <a:r>
              <a:rPr lang="en-US" dirty="0" smtClean="0">
                <a:ea typeface="+mn-ea"/>
              </a:rPr>
              <a:t>is </a:t>
            </a:r>
            <a:r>
              <a:rPr lang="en-US" dirty="0">
                <a:ea typeface="+mn-ea"/>
              </a:rPr>
              <a:t>novel in </a:t>
            </a:r>
            <a:r>
              <a:rPr lang="en-US" dirty="0" err="1">
                <a:ea typeface="+mn-ea"/>
              </a:rPr>
              <a:t>MOI</a:t>
            </a:r>
            <a:r>
              <a:rPr lang="en-US" dirty="0">
                <a:ea typeface="+mn-ea"/>
              </a:rPr>
              <a:t> and over all mat </a:t>
            </a:r>
            <a:r>
              <a:rPr lang="en-US" dirty="0" smtClean="0">
                <a:ea typeface="+mn-ea"/>
              </a:rPr>
              <a:t>time compared to other grappling </a:t>
            </a:r>
            <a:r>
              <a:rPr lang="en-US" dirty="0" smtClean="0">
                <a:ea typeface="+mn-ea"/>
              </a:rPr>
              <a:t>sports</a:t>
            </a:r>
          </a:p>
          <a:p>
            <a:pPr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r>
              <a:rPr lang="en-US" dirty="0" err="1" smtClean="0"/>
              <a:t>ATC</a:t>
            </a:r>
            <a:r>
              <a:rPr lang="en-US" dirty="0" smtClean="0"/>
              <a:t> must be able to recognize </a:t>
            </a:r>
            <a:r>
              <a:rPr lang="en-US" dirty="0" err="1" smtClean="0"/>
              <a:t>MOI</a:t>
            </a:r>
            <a:r>
              <a:rPr lang="en-US" dirty="0" smtClean="0"/>
              <a:t> and injury for rapid assessment and clinical DX</a:t>
            </a:r>
            <a:endParaRPr lang="en-US" dirty="0">
              <a:ea typeface="+mn-ea"/>
            </a:endParaRPr>
          </a:p>
          <a:p>
            <a:pPr marL="118872" indent="0">
              <a:buNone/>
              <a:defRPr/>
            </a:pPr>
            <a:endParaRPr lang="en-US" dirty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800" dirty="0" smtClean="0">
              <a:effectLst/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endParaRPr lang="en-US" sz="2800" dirty="0" smtClean="0">
              <a:effectLst/>
              <a:ea typeface="+mn-ea"/>
            </a:endParaRPr>
          </a:p>
          <a:p>
            <a:pPr marL="118872" indent="0">
              <a:buNone/>
              <a:defRPr/>
            </a:pPr>
            <a:endParaRPr lang="en-US" sz="2800" dirty="0" smtClean="0">
              <a:effectLst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130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</a:rPr>
              <a:t>Conclusions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>
                <a:latin typeface="Arial" charset="0"/>
              </a:rPr>
              <a:t>Epi</a:t>
            </a:r>
            <a:r>
              <a:rPr lang="en-US" dirty="0">
                <a:latin typeface="Arial" charset="0"/>
              </a:rPr>
              <a:t> in a new </a:t>
            </a:r>
            <a:r>
              <a:rPr lang="en-US" dirty="0" smtClean="0">
                <a:latin typeface="Arial" charset="0"/>
              </a:rPr>
              <a:t>sport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One of the first reports of </a:t>
            </a:r>
            <a:r>
              <a:rPr lang="en-US" dirty="0" err="1">
                <a:latin typeface="Arial" charset="0"/>
              </a:rPr>
              <a:t>BJJ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incidence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Future research is warranted to understand safety of training </a:t>
            </a:r>
            <a:r>
              <a:rPr lang="en-US" dirty="0" smtClean="0">
                <a:latin typeface="Arial" charset="0"/>
              </a:rPr>
              <a:t>methods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Referee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s experience of recognition of terminal end range </a:t>
            </a:r>
            <a:endParaRPr lang="en-US" dirty="0" smtClean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r>
              <a:rPr lang="en-US" dirty="0" err="1" smtClean="0">
                <a:latin typeface="Arial" charset="0"/>
              </a:rPr>
              <a:t>IBJJF</a:t>
            </a:r>
            <a:r>
              <a:rPr lang="en-US" dirty="0" smtClean="0">
                <a:latin typeface="Arial" charset="0"/>
              </a:rPr>
              <a:t> Medical/Referee training injury management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3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D4C1226-1665-A949-B928-F25571469F4D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5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000" i="1" dirty="0" smtClean="0">
                <a:solidFill>
                  <a:srgbClr val="E5FFFF"/>
                </a:solidFill>
                <a:ea typeface="+mj-ea"/>
              </a:rPr>
              <a:t>Arm Lock </a:t>
            </a:r>
            <a:r>
              <a:rPr lang="en-US" sz="4000" dirty="0" smtClean="0">
                <a:solidFill>
                  <a:srgbClr val="E5FFFF"/>
                </a:solidFill>
                <a:ea typeface="+mj-ea"/>
              </a:rPr>
              <a:t>(elbow hyperextension)</a:t>
            </a:r>
            <a:endParaRPr lang="en-US" dirty="0" smtClean="0">
              <a:ea typeface="+mj-ea"/>
            </a:endParaRPr>
          </a:p>
        </p:txBody>
      </p:sp>
      <p:pic>
        <p:nvPicPr>
          <p:cNvPr id="6" name="Picture 6" descr="C:\Users\Ethan\Desktop\arm l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057900" cy="4038600"/>
          </a:xfrm>
          <a:prstGeom prst="rect">
            <a:avLst/>
          </a:prstGeom>
          <a:noFill/>
          <a:effectLst>
            <a:glow rad="228600">
              <a:schemeClr val="bg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3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</a:rPr>
              <a:t>Take Home Message</a:t>
            </a:r>
            <a:endParaRPr lang="en-US" dirty="0">
              <a:latin typeface="Arial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  <a:p>
            <a:pPr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Having </a:t>
            </a:r>
            <a:r>
              <a:rPr lang="en-US" dirty="0" smtClean="0">
                <a:ea typeface="+mn-ea"/>
              </a:rPr>
              <a:t>qualified medical coverage; Certified Athletic Trainers is paramount to recognition of injury.</a:t>
            </a:r>
          </a:p>
          <a:p>
            <a:pPr>
              <a:buFont typeface="Wingdings" pitchFamily="2" charset="2"/>
              <a:buChar char="n"/>
              <a:defRPr/>
            </a:pPr>
            <a:endParaRPr lang="en-US" dirty="0" smtClean="0">
              <a:ea typeface="+mn-ea"/>
            </a:endParaRPr>
          </a:p>
          <a:p>
            <a:pPr>
              <a:buFont typeface="Wingdings" pitchFamily="2" charset="2"/>
              <a:buNone/>
              <a:defRPr/>
            </a:pPr>
            <a:endParaRPr lang="en-US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779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705822"/>
            <a:ext cx="5486400" cy="516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365049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1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B2B3EFB-2FD5-404A-A857-6314CD29F3B4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6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000" i="1" dirty="0" smtClean="0">
                <a:solidFill>
                  <a:srgbClr val="E5FFFF"/>
                </a:solidFill>
                <a:ea typeface="+mj-ea"/>
              </a:rPr>
              <a:t>Ankle Lock </a:t>
            </a:r>
            <a:r>
              <a:rPr lang="en-US" sz="4000" dirty="0" smtClean="0">
                <a:solidFill>
                  <a:srgbClr val="E5FFFF"/>
                </a:solidFill>
                <a:ea typeface="+mj-ea"/>
              </a:rPr>
              <a:t>(hyper plantar flexion)</a:t>
            </a:r>
            <a:endParaRPr lang="en-US" dirty="0" smtClean="0">
              <a:ea typeface="+mj-ea"/>
            </a:endParaRPr>
          </a:p>
        </p:txBody>
      </p:sp>
      <p:pic>
        <p:nvPicPr>
          <p:cNvPr id="6" name="Picture 6" descr="Sub-League-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1"/>
            <a:ext cx="5845813" cy="4023868"/>
          </a:xfrm>
          <a:prstGeom prst="rect">
            <a:avLst/>
          </a:prstGeom>
          <a:noFill/>
          <a:effectLst>
            <a:glow rad="228600">
              <a:schemeClr val="bg2"/>
            </a:glow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56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876B4D9-03CD-4D45-AF45-7103DDDD9024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7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229600" cy="914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i="1" dirty="0" smtClean="0">
                <a:solidFill>
                  <a:srgbClr val="E5FFFF"/>
                </a:solidFill>
                <a:ea typeface="+mj-ea"/>
              </a:rPr>
              <a:t>     Toe Hold </a:t>
            </a:r>
            <a:r>
              <a:rPr lang="en-US" sz="4000" dirty="0" smtClean="0">
                <a:solidFill>
                  <a:srgbClr val="E5FFFF"/>
                </a:solidFill>
                <a:ea typeface="+mj-ea"/>
              </a:rPr>
              <a:t>(plantar flexion inversion)</a:t>
            </a:r>
            <a:endParaRPr lang="en-US" dirty="0" smtClean="0">
              <a:ea typeface="+mj-ea"/>
            </a:endParaRPr>
          </a:p>
        </p:txBody>
      </p:sp>
      <p:pic>
        <p:nvPicPr>
          <p:cNvPr id="7" name="Picture 9" descr="C:\Users\Ethan\Desktop\toe ho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4724400" cy="3810000"/>
          </a:xfrm>
          <a:prstGeom prst="rect">
            <a:avLst/>
          </a:prstGeom>
          <a:noFill/>
          <a:effectLst>
            <a:glow rad="127000">
              <a:schemeClr val="bg2"/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12b49d5-d32d-4d36-ab95-c88e22c555fc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3810000" cy="3810000"/>
          </a:xfrm>
          <a:prstGeom prst="rect">
            <a:avLst/>
          </a:prstGeom>
          <a:noFill/>
          <a:effectLst>
            <a:glow rad="127000">
              <a:schemeClr val="bg2"/>
            </a:glow>
          </a:effectLst>
          <a:scene3d>
            <a:camera prst="orthographicFront"/>
            <a:lightRig rig="threePt" dir="t"/>
          </a:scene3d>
          <a:sp3d contourW="12700">
            <a:bevelT prst="angle"/>
            <a:contourClr>
              <a:srgbClr val="FFFF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4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60A654D-97FD-BD43-8777-D28459A9A747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8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000" i="1" dirty="0" smtClean="0">
                <a:solidFill>
                  <a:srgbClr val="E5FFFF"/>
                </a:solidFill>
                <a:ea typeface="+mj-ea"/>
              </a:rPr>
              <a:t>Knee Lock </a:t>
            </a:r>
            <a:r>
              <a:rPr lang="en-US" sz="4000" dirty="0" smtClean="0">
                <a:solidFill>
                  <a:srgbClr val="E5FFFF"/>
                </a:solidFill>
                <a:ea typeface="+mj-ea"/>
              </a:rPr>
              <a:t>(knee hyperextension) </a:t>
            </a:r>
            <a:endParaRPr lang="en-US" dirty="0" smtClean="0">
              <a:ea typeface="+mj-ea"/>
            </a:endParaRPr>
          </a:p>
        </p:txBody>
      </p:sp>
      <p:pic>
        <p:nvPicPr>
          <p:cNvPr id="6" name="Picture 7" descr="C:\Users\Ethan\Desktop\leg l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6019800" cy="3839904"/>
          </a:xfrm>
          <a:prstGeom prst="rect">
            <a:avLst/>
          </a:prstGeom>
          <a:noFill/>
          <a:effectLst>
            <a:glow rad="228600">
              <a:schemeClr val="bg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71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020657D-0482-4A4A-A717-DFB6E531068B}" type="slidenum"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9</a:t>
            </a:fld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i="1" dirty="0" smtClean="0">
                <a:solidFill>
                  <a:srgbClr val="E5FFFF"/>
                </a:solidFill>
                <a:ea typeface="+mj-ea"/>
              </a:rPr>
              <a:t>Shoulder Lock   </a:t>
            </a:r>
            <a:r>
              <a:rPr lang="en-US" sz="4000" dirty="0" smtClean="0">
                <a:solidFill>
                  <a:srgbClr val="E5FFFF"/>
                </a:solidFill>
                <a:ea typeface="+mj-ea"/>
              </a:rPr>
              <a:t>(glenohumural abduction with external rotation)</a:t>
            </a:r>
            <a:endParaRPr lang="en-US" dirty="0" smtClean="0">
              <a:ea typeface="+mj-ea"/>
            </a:endParaRPr>
          </a:p>
        </p:txBody>
      </p:sp>
      <p:pic>
        <p:nvPicPr>
          <p:cNvPr id="6" name="Picture 6" descr="2870875052_7cd8ec224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81200"/>
            <a:ext cx="3810000" cy="4080275"/>
          </a:xfrm>
          <a:prstGeom prst="rect">
            <a:avLst/>
          </a:prstGeom>
          <a:noFill/>
          <a:effectLst>
            <a:glow rad="228600">
              <a:schemeClr val="bg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8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WATA 2015 BJJ and MMA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FWATA 2015 BJJ and MMA.potx</Template>
  <TotalTime>7982</TotalTime>
  <Words>1117</Words>
  <Application>Microsoft Macintosh PowerPoint</Application>
  <PresentationFormat>On-screen Show (4:3)</PresentationFormat>
  <Paragraphs>350</Paragraphs>
  <Slides>51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FWATA 2015 BJJ and MMA</vt:lpstr>
      <vt:lpstr>Chart</vt:lpstr>
      <vt:lpstr> Considerations of the Brazilian Jiu Jitsu and Mixed Martial Arts Athlete: What the ATC Needs to Know       Ethan M. Kreiswirth  PhD. ATC Christopher Ingstad  PT. DPT. MTC. ATC  </vt:lpstr>
      <vt:lpstr>What is Brazilian Jiu Jitsu?</vt:lpstr>
      <vt:lpstr>What is a Submission Joint Lock </vt:lpstr>
      <vt:lpstr>Two Types of BJJ Gi and No-Gi </vt:lpstr>
      <vt:lpstr>Arm Lock (elbow hyperextension)</vt:lpstr>
      <vt:lpstr>Ankle Lock (hyper plantar flexion)</vt:lpstr>
      <vt:lpstr>     Toe Hold (plantar flexion inversion)</vt:lpstr>
      <vt:lpstr>Knee Lock (knee hyperextension) </vt:lpstr>
      <vt:lpstr>Shoulder Lock   (glenohumural abduction with external rotation)</vt:lpstr>
      <vt:lpstr>Gi and No Gi Choke Holds</vt:lpstr>
      <vt:lpstr>Background and Significance</vt:lpstr>
      <vt:lpstr>Venue Picture</vt:lpstr>
      <vt:lpstr>Background and Significance</vt:lpstr>
      <vt:lpstr>Preliminary Research </vt:lpstr>
      <vt:lpstr>Preliminary Research </vt:lpstr>
      <vt:lpstr>Preliminary No-Gi Research</vt:lpstr>
      <vt:lpstr>Gaps in the Research</vt:lpstr>
      <vt:lpstr>Second Study </vt:lpstr>
      <vt:lpstr>Data Collection </vt:lpstr>
      <vt:lpstr>Joint IR for Each Belt Rank  </vt:lpstr>
      <vt:lpstr>  Joint Injury Frequency </vt:lpstr>
      <vt:lpstr>PowerPoint Presentation</vt:lpstr>
      <vt:lpstr>  Injury Incidence by Gender </vt:lpstr>
      <vt:lpstr>Summary Findings</vt:lpstr>
      <vt:lpstr>Lessons Learned</vt:lpstr>
      <vt:lpstr>Tissue Creep</vt:lpstr>
      <vt:lpstr>Ligamentous Concerns</vt:lpstr>
      <vt:lpstr>PowerPoint Presentation</vt:lpstr>
      <vt:lpstr>PowerPoint Presentation</vt:lpstr>
      <vt:lpstr>Joint Concerns</vt:lpstr>
      <vt:lpstr>PowerPoint Presentation</vt:lpstr>
      <vt:lpstr>PowerPoint Presentation</vt:lpstr>
      <vt:lpstr>PowerPoint Presentation</vt:lpstr>
      <vt:lpstr>Muscle / Tendon Concerns</vt:lpstr>
      <vt:lpstr>Proximal Biceps Tendon Rupture </vt:lpstr>
      <vt:lpstr>Distal Biceps Tendon Rupture </vt:lpstr>
      <vt:lpstr>PowerPoint Presentation</vt:lpstr>
      <vt:lpstr>PowerPoint Presentation</vt:lpstr>
      <vt:lpstr>PowerPoint Presentation</vt:lpstr>
      <vt:lpstr>Distal Triceps Tendon Rupture</vt:lpstr>
      <vt:lpstr>Malnutrition  / Dehydration </vt:lpstr>
      <vt:lpstr>Fluid Loss / Dehydration </vt:lpstr>
      <vt:lpstr>Psychosomatic Episodes</vt:lpstr>
      <vt:lpstr>PowerPoint Presentation</vt:lpstr>
      <vt:lpstr>Auricular Hematoma</vt:lpstr>
      <vt:lpstr>Age Considerations</vt:lpstr>
      <vt:lpstr>Considerations</vt:lpstr>
      <vt:lpstr>Conclusions</vt:lpstr>
      <vt:lpstr>Conclusions</vt:lpstr>
      <vt:lpstr>Take Home Message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Jessica Egbert</dc:creator>
  <cp:lastModifiedBy>Ethan Kreiswirth</cp:lastModifiedBy>
  <cp:revision>88</cp:revision>
  <dcterms:created xsi:type="dcterms:W3CDTF">2012-08-14T19:01:31Z</dcterms:created>
  <dcterms:modified xsi:type="dcterms:W3CDTF">2015-04-17T06:24:20Z</dcterms:modified>
</cp:coreProperties>
</file>